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300" r:id="rId3"/>
    <p:sldId id="309" r:id="rId4"/>
    <p:sldId id="308" r:id="rId5"/>
    <p:sldId id="295" r:id="rId6"/>
    <p:sldId id="289" r:id="rId7"/>
    <p:sldId id="290" r:id="rId8"/>
    <p:sldId id="292" r:id="rId9"/>
    <p:sldId id="297" r:id="rId10"/>
    <p:sldId id="296" r:id="rId11"/>
    <p:sldId id="305" r:id="rId12"/>
    <p:sldId id="299" r:id="rId13"/>
    <p:sldId id="291" r:id="rId14"/>
    <p:sldId id="293" r:id="rId15"/>
    <p:sldId id="311" r:id="rId16"/>
    <p:sldId id="294" r:id="rId17"/>
    <p:sldId id="314" r:id="rId18"/>
    <p:sldId id="303" r:id="rId19"/>
    <p:sldId id="310" r:id="rId20"/>
    <p:sldId id="312" r:id="rId21"/>
    <p:sldId id="313"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5"/>
            <p14:sldId id="289"/>
            <p14:sldId id="290"/>
          </p14:sldIdLst>
        </p14:section>
        <p14:section name="Validation" id="{3C38CDEE-064D-41D2-9FCA-A55F010BD287}">
          <p14:sldIdLst>
            <p14:sldId id="292"/>
            <p14:sldId id="297"/>
            <p14:sldId id="296"/>
            <p14:sldId id="305"/>
            <p14:sldId id="299"/>
            <p14:sldId id="291"/>
            <p14:sldId id="293"/>
            <p14:sldId id="311"/>
            <p14:sldId id="294"/>
            <p14:sldId id="314"/>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9" autoAdjust="0"/>
    <p:restoredTop sz="82080" autoAdjust="0"/>
  </p:normalViewPr>
  <p:slideViewPr>
    <p:cSldViewPr snapToGrid="0">
      <p:cViewPr>
        <p:scale>
          <a:sx n="89" d="100"/>
          <a:sy n="89" d="100"/>
        </p:scale>
        <p:origin x="992" y="30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26/05/2024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a:t>whose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171475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239525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
        <p:nvSpPr>
          <p:cNvPr id="9" name="Footer Placeholder 8">
            <a:extLst>
              <a:ext uri="{FF2B5EF4-FFF2-40B4-BE49-F238E27FC236}">
                <a16:creationId xmlns:a16="http://schemas.microsoft.com/office/drawing/2014/main" id="{3F02AB61-80C2-D3DC-396A-A71BCA3CA0C1}"/>
              </a:ext>
            </a:extLst>
          </p:cNvPr>
          <p:cNvSpPr>
            <a:spLocks noGrp="1"/>
          </p:cNvSpPr>
          <p:nvPr>
            <p:ph type="ftr" sz="quarter" idx="10"/>
          </p:nvPr>
        </p:nvSpPr>
        <p:spPr>
          <a:xfrm>
            <a:off x="4038600" y="6356350"/>
            <a:ext cx="4114800" cy="365125"/>
          </a:xfrm>
          <a:prstGeom prst="rect">
            <a:avLst/>
          </a:prstGeom>
        </p:spPr>
        <p:txBody>
          <a:bodyPr/>
          <a:lstStyle/>
          <a:p>
            <a:r>
              <a:rPr lang="en-BE"/>
              <a:t>- 10</a:t>
            </a:r>
          </a:p>
        </p:txBody>
      </p:sp>
      <p:sp>
        <p:nvSpPr>
          <p:cNvPr id="11" name="Slide Number Placeholder 9">
            <a:extLst>
              <a:ext uri="{FF2B5EF4-FFF2-40B4-BE49-F238E27FC236}">
                <a16:creationId xmlns:a16="http://schemas.microsoft.com/office/drawing/2014/main" id="{FE5DDF32-91EB-A30A-09B1-F4044A013933}"/>
              </a:ext>
            </a:extLst>
          </p:cNvPr>
          <p:cNvSpPr txBox="1">
            <a:spLocks/>
          </p:cNvSpPr>
          <p:nvPr userDrawn="1"/>
        </p:nvSpPr>
        <p:spPr>
          <a:xfrm>
            <a:off x="8662529" y="6370515"/>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C721B-764A-4258-9B00-4150BF16688D}" type="slidenum">
              <a:rPr lang="en-BE" smtClean="0"/>
              <a:pPr/>
              <a:t>‹#›</a:t>
            </a:fld>
            <a:r>
              <a:rPr lang="en-BE" dirty="0"/>
              <a:t> - 14</a:t>
            </a:r>
          </a:p>
        </p:txBody>
      </p:sp>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a:t>
            </a:fld>
            <a:endParaRPr lang="en-BE"/>
          </a:p>
        </p:txBody>
      </p:sp>
      <p:sp>
        <p:nvSpPr>
          <p:cNvPr id="4" name="Footer Placeholder 3">
            <a:extLst>
              <a:ext uri="{FF2B5EF4-FFF2-40B4-BE49-F238E27FC236}">
                <a16:creationId xmlns:a16="http://schemas.microsoft.com/office/drawing/2014/main" id="{F206481B-B9D6-B6DC-6857-8C0F7348A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BE"/>
              <a:t>- 10</a:t>
            </a:r>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1" y="1160061"/>
            <a:ext cx="11081009"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a:t>
            </a:r>
            <a:r>
              <a:rPr lang="en-US" b="1" dirty="0"/>
              <a:t>focus on Augmented Reality </a:t>
            </a:r>
            <a:r>
              <a:rPr lang="en-US"/>
              <a:t>and pose </a:t>
            </a:r>
            <a:r>
              <a:rPr lang="en-US" dirty="0"/>
              <a:t>estimation</a:t>
            </a:r>
          </a:p>
          <a:p>
            <a:r>
              <a:rPr lang="en-US" b="1" dirty="0"/>
              <a:t>Extensible</a:t>
            </a:r>
            <a:r>
              <a:rPr lang="en-US" dirty="0"/>
              <a:t> </a:t>
            </a:r>
            <a:r>
              <a:rPr lang="en-US" b="1" dirty="0"/>
              <a:t>ontology</a:t>
            </a:r>
            <a:r>
              <a:rPr lang="en-US" dirty="0"/>
              <a:t> with support for future marker types and dictionaries</a:t>
            </a:r>
          </a:p>
          <a:p>
            <a:r>
              <a:rPr lang="en-US" b="1" dirty="0"/>
              <a:t>Demonstrator</a:t>
            </a:r>
            <a:r>
              <a:rPr lang="en-US" dirty="0"/>
              <a:t> application </a:t>
            </a:r>
            <a:r>
              <a:rPr lang="en-US" b="1" dirty="0"/>
              <a:t>&amp;</a:t>
            </a:r>
            <a:r>
              <a:rPr lang="en-US" dirty="0"/>
              <a:t> TypeScript </a:t>
            </a:r>
            <a:r>
              <a:rPr lang="en-US" b="1" dirty="0"/>
              <a:t>library</a:t>
            </a:r>
          </a:p>
          <a:p>
            <a:r>
              <a:rPr lang="en-US" dirty="0"/>
              <a:t>Future work will add new marker types and SHACL shapes</a:t>
            </a:r>
          </a:p>
          <a:p>
            <a:pPr marL="0" indent="0">
              <a:buNone/>
            </a:pPr>
            <a:r>
              <a:rPr lang="en-US" dirty="0"/>
              <a:t>  for each of these types</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computer vision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5" name="Afbeelding 4" descr="Afbeelding met tekst, schermopname, overdekt&#10;&#10;Automatisch gegenereerde beschrijving">
            <a:extLst>
              <a:ext uri="{FF2B5EF4-FFF2-40B4-BE49-F238E27FC236}">
                <a16:creationId xmlns:a16="http://schemas.microsoft.com/office/drawing/2014/main" id="{856D6E57-3EA9-7923-10A8-CD0E0B9CF7A3}"/>
              </a:ext>
            </a:extLst>
          </p:cNvPr>
          <p:cNvPicPr>
            <a:picLocks noChangeAspect="1"/>
          </p:cNvPicPr>
          <p:nvPr/>
        </p:nvPicPr>
        <p:blipFill rotWithShape="1">
          <a:blip r:embed="rId3">
            <a:extLst>
              <a:ext uri="{28A0092B-C50C-407E-A947-70E740481C1C}">
                <a14:useLocalDpi xmlns:a14="http://schemas.microsoft.com/office/drawing/2010/main" val="0"/>
              </a:ext>
            </a:extLst>
          </a:blip>
          <a:srcRect t="18182" b="14424"/>
          <a:stretch/>
        </p:blipFill>
        <p:spPr>
          <a:xfrm>
            <a:off x="8629169" y="1650207"/>
            <a:ext cx="3206590" cy="4683923"/>
          </a:xfrm>
          <a:prstGeom prst="rect">
            <a:avLst/>
          </a:prstGeom>
        </p:spPr>
      </p:pic>
      <p:pic>
        <p:nvPicPr>
          <p:cNvPr id="7" name="Afbeelding 6" descr="Afbeelding met tekst, schermopname&#10;&#10;Automatisch gegenereerde beschrijving">
            <a:extLst>
              <a:ext uri="{FF2B5EF4-FFF2-40B4-BE49-F238E27FC236}">
                <a16:creationId xmlns:a16="http://schemas.microsoft.com/office/drawing/2014/main" id="{2A569FB9-C5D2-A94C-8DB0-A7847A1601E9}"/>
              </a:ext>
            </a:extLst>
          </p:cNvPr>
          <p:cNvPicPr>
            <a:picLocks noChangeAspect="1"/>
          </p:cNvPicPr>
          <p:nvPr/>
        </p:nvPicPr>
        <p:blipFill rotWithShape="1">
          <a:blip r:embed="rId4">
            <a:extLst>
              <a:ext uri="{28A0092B-C50C-407E-A947-70E740481C1C}">
                <a14:useLocalDpi xmlns:a14="http://schemas.microsoft.com/office/drawing/2010/main" val="0"/>
              </a:ext>
            </a:extLst>
          </a:blip>
          <a:srcRect t="19333" b="13273"/>
          <a:stretch/>
        </p:blipFill>
        <p:spPr>
          <a:xfrm>
            <a:off x="5341573" y="1650207"/>
            <a:ext cx="3125692" cy="4683923"/>
          </a:xfrm>
          <a:prstGeom prst="rect">
            <a:avLst/>
          </a:prstGeom>
        </p:spPr>
      </p:pic>
      <p:sp>
        <p:nvSpPr>
          <p:cNvPr id="8" name="Tijdelijke aanduiding voor inhoud 2">
            <a:extLst>
              <a:ext uri="{FF2B5EF4-FFF2-40B4-BE49-F238E27FC236}">
                <a16:creationId xmlns:a16="http://schemas.microsoft.com/office/drawing/2014/main" id="{2DBF95F3-C9E9-DEA8-84B4-618D79BF7032}"/>
              </a:ext>
            </a:extLst>
          </p:cNvPr>
          <p:cNvSpPr>
            <a:spLocks noGrp="1"/>
          </p:cNvSpPr>
          <p:nvPr>
            <p:ph idx="1"/>
          </p:nvPr>
        </p:nvSpPr>
        <p:spPr>
          <a:xfrm>
            <a:off x="595952" y="1728794"/>
            <a:ext cx="4333236" cy="4605337"/>
          </a:xfrm>
        </p:spPr>
        <p:txBody>
          <a:bodyPr>
            <a:normAutofit lnSpcReduction="10000"/>
          </a:bodyPr>
          <a:lstStyle/>
          <a:p>
            <a:pPr marL="0" indent="0">
              <a:buNone/>
            </a:pPr>
            <a:r>
              <a:rPr lang="nl-NL" dirty="0"/>
              <a:t>How </a:t>
            </a:r>
            <a:r>
              <a:rPr lang="nl-NL" dirty="0" err="1"/>
              <a:t>can</a:t>
            </a:r>
            <a:r>
              <a:rPr lang="nl-NL" dirty="0"/>
              <a:t> </a:t>
            </a:r>
            <a:r>
              <a:rPr lang="nl-NL" dirty="0" err="1"/>
              <a:t>define</a:t>
            </a:r>
            <a:r>
              <a:rPr lang="nl-NL" dirty="0"/>
              <a:t> a </a:t>
            </a:r>
            <a:r>
              <a:rPr lang="nl-NL" u="sng" dirty="0"/>
              <a:t>common </a:t>
            </a:r>
            <a:r>
              <a:rPr lang="nl-NL" u="sng" dirty="0" err="1"/>
              <a:t>reference</a:t>
            </a:r>
            <a:r>
              <a:rPr lang="nl-NL" u="sng" dirty="0"/>
              <a:t> frame</a:t>
            </a:r>
            <a:r>
              <a:rPr lang="nl-NL" dirty="0"/>
              <a:t> </a:t>
            </a:r>
            <a:r>
              <a:rPr lang="nl-NL" dirty="0" err="1"/>
              <a:t>between</a:t>
            </a:r>
            <a:r>
              <a:rPr lang="nl-NL" dirty="0"/>
              <a:t> </a:t>
            </a:r>
            <a:r>
              <a:rPr lang="nl-NL" dirty="0" err="1"/>
              <a:t>two</a:t>
            </a:r>
            <a:r>
              <a:rPr lang="nl-NL" dirty="0"/>
              <a:t> independent </a:t>
            </a:r>
            <a:r>
              <a:rPr lang="nl-NL" dirty="0" err="1"/>
              <a:t>augmented</a:t>
            </a:r>
            <a:r>
              <a:rPr lang="nl-NL" dirty="0"/>
              <a:t> </a:t>
            </a:r>
            <a:r>
              <a:rPr lang="nl-NL" dirty="0" err="1"/>
              <a:t>reality</a:t>
            </a:r>
            <a:r>
              <a:rPr lang="nl-NL" dirty="0"/>
              <a:t> </a:t>
            </a:r>
            <a:r>
              <a:rPr lang="nl-NL" dirty="0" err="1"/>
              <a:t>frameworks</a:t>
            </a:r>
            <a:r>
              <a:rPr lang="nl-NL" dirty="0"/>
              <a:t>?</a:t>
            </a:r>
          </a:p>
          <a:p>
            <a:pPr marL="0" indent="0">
              <a:buNone/>
            </a:pPr>
            <a:endParaRPr lang="nl-NL" dirty="0"/>
          </a:p>
          <a:p>
            <a:pPr marL="0" indent="0">
              <a:buNone/>
            </a:pPr>
            <a:r>
              <a:rPr lang="nl-NL" dirty="0"/>
              <a:t>How </a:t>
            </a:r>
            <a:r>
              <a:rPr lang="nl-NL" dirty="0" err="1"/>
              <a:t>can</a:t>
            </a:r>
            <a:r>
              <a:rPr lang="nl-NL" dirty="0"/>
              <a:t> we </a:t>
            </a:r>
            <a:r>
              <a:rPr lang="nl-NL" dirty="0" err="1"/>
              <a:t>define</a:t>
            </a:r>
            <a:r>
              <a:rPr lang="nl-NL" dirty="0"/>
              <a:t> </a:t>
            </a:r>
            <a:r>
              <a:rPr lang="nl-NL" dirty="0" err="1"/>
              <a:t>this</a:t>
            </a:r>
            <a:r>
              <a:rPr lang="nl-NL" dirty="0"/>
              <a:t> common </a:t>
            </a:r>
            <a:r>
              <a:rPr lang="nl-NL" dirty="0" err="1"/>
              <a:t>reference</a:t>
            </a:r>
            <a:r>
              <a:rPr lang="nl-NL" dirty="0"/>
              <a:t> frame </a:t>
            </a:r>
            <a:r>
              <a:rPr lang="nl-NL" dirty="0" err="1"/>
              <a:t>using</a:t>
            </a:r>
            <a:r>
              <a:rPr lang="nl-NL" dirty="0"/>
              <a:t> a </a:t>
            </a:r>
            <a:r>
              <a:rPr lang="nl-NL" u="sng" dirty="0" err="1"/>
              <a:t>wide</a:t>
            </a:r>
            <a:r>
              <a:rPr lang="nl-NL" u="sng" dirty="0"/>
              <a:t> range of </a:t>
            </a:r>
            <a:r>
              <a:rPr lang="nl-NL" u="sng" dirty="0" err="1"/>
              <a:t>fiducial</a:t>
            </a:r>
            <a:r>
              <a:rPr lang="nl-NL" u="sng" dirty="0"/>
              <a:t> markers</a:t>
            </a:r>
            <a:r>
              <a:rPr lang="nl-NL" dirty="0"/>
              <a:t>?</a:t>
            </a:r>
          </a:p>
        </p:txBody>
      </p:sp>
      <p:sp>
        <p:nvSpPr>
          <p:cNvPr id="6" name="Tijdelijke aanduiding voor inhoud 2">
            <a:extLst>
              <a:ext uri="{FF2B5EF4-FFF2-40B4-BE49-F238E27FC236}">
                <a16:creationId xmlns:a16="http://schemas.microsoft.com/office/drawing/2014/main" id="{CB5C70C5-50A6-D6A3-CEC3-666048852653}"/>
              </a:ext>
            </a:extLst>
          </p:cNvPr>
          <p:cNvSpPr txBox="1">
            <a:spLocks/>
          </p:cNvSpPr>
          <p:nvPr/>
        </p:nvSpPr>
        <p:spPr>
          <a:xfrm>
            <a:off x="595952" y="1126331"/>
            <a:ext cx="11239807" cy="52387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dirty="0"/>
              <a:t>”How </a:t>
            </a:r>
            <a:r>
              <a:rPr lang="nl-NL" b="1" dirty="0" err="1"/>
              <a:t>can</a:t>
            </a:r>
            <a:r>
              <a:rPr lang="nl-NL" b="1" dirty="0"/>
              <a:t> we </a:t>
            </a:r>
            <a:r>
              <a:rPr lang="nl-NL" b="1" dirty="0" err="1"/>
              <a:t>pave</a:t>
            </a:r>
            <a:r>
              <a:rPr lang="nl-NL" b="1" dirty="0"/>
              <a:t> </a:t>
            </a:r>
            <a:r>
              <a:rPr lang="nl-NL" b="1" dirty="0" err="1"/>
              <a:t>the</a:t>
            </a:r>
            <a:r>
              <a:rPr lang="nl-NL" b="1" dirty="0"/>
              <a:t> way </a:t>
            </a:r>
            <a:r>
              <a:rPr lang="nl-NL" b="1" dirty="0" err="1"/>
              <a:t>towards</a:t>
            </a:r>
            <a:r>
              <a:rPr lang="nl-NL" b="1" dirty="0"/>
              <a:t> </a:t>
            </a:r>
            <a:r>
              <a:rPr lang="nl-NL" b="1" dirty="0" err="1"/>
              <a:t>interoperable</a:t>
            </a:r>
            <a:r>
              <a:rPr lang="nl-NL" b="1" dirty="0"/>
              <a:t> AR </a:t>
            </a:r>
            <a:r>
              <a:rPr lang="nl-NL" b="1" dirty="0" err="1"/>
              <a:t>applications</a:t>
            </a:r>
            <a:r>
              <a:rPr lang="nl-NL" b="1" dirty="0"/>
              <a:t>?”</a:t>
            </a:r>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0" indent="0">
              <a:buNone/>
            </a:pPr>
            <a:endParaRPr lang="nl-NL" dirty="0"/>
          </a:p>
          <a:p>
            <a:pPr marL="0" indent="0">
              <a:buNone/>
            </a:pPr>
            <a:endParaRPr lang="nl-NL" sz="1800" i="1" dirty="0"/>
          </a:p>
          <a:p>
            <a:pPr marL="0" indent="0">
              <a:buNone/>
            </a:pPr>
            <a:r>
              <a:rPr lang="nl-NL" sz="1800" i="1" dirty="0" err="1"/>
              <a:t>Based</a:t>
            </a:r>
            <a:r>
              <a:rPr lang="nl-NL" sz="1800" i="1" dirty="0"/>
              <a:t> on </a:t>
            </a:r>
            <a:r>
              <a:rPr lang="nl-NL" sz="1800" i="1" dirty="0" err="1"/>
              <a:t>the</a:t>
            </a:r>
            <a:r>
              <a:rPr lang="nl-NL" sz="1800" i="1" dirty="0"/>
              <a:t> </a:t>
            </a:r>
            <a:r>
              <a:rPr lang="nl-NL" sz="1800" i="1" dirty="0" err="1"/>
              <a:t>Linked</a:t>
            </a:r>
            <a:r>
              <a:rPr lang="nl-NL" sz="1800" i="1" dirty="0"/>
              <a:t> Open </a:t>
            </a:r>
            <a:r>
              <a:rPr lang="nl-NL" sz="1800" i="1" dirty="0" err="1"/>
              <a:t>Terms</a:t>
            </a:r>
            <a:r>
              <a:rPr lang="nl-NL" sz="1800" i="1" dirty="0"/>
              <a:t> (LOT) </a:t>
            </a:r>
            <a:r>
              <a:rPr lang="nl-NL" sz="1800" i="1" dirty="0" err="1"/>
              <a:t>methodology</a:t>
            </a:r>
            <a:endParaRPr lang="nl-NL" sz="1800" i="1"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a:xfrm>
            <a:off x="595952" y="2014538"/>
            <a:ext cx="10757848" cy="4162425"/>
          </a:xfrm>
        </p:spPr>
        <p:txBody>
          <a:bodyPr/>
          <a:lstStyle/>
          <a:p>
            <a:r>
              <a:rPr lang="en-US" dirty="0"/>
              <a:t>OOPS! Validator (</a:t>
            </a:r>
            <a:r>
              <a:rPr lang="en-US" dirty="0" err="1"/>
              <a:t>OntOlogy</a:t>
            </a:r>
            <a:r>
              <a:rPr lang="en-US" dirty="0"/>
              <a:t> Pitfall Scanner)</a:t>
            </a:r>
          </a:p>
          <a:p>
            <a:r>
              <a:rPr lang="en-US" dirty="0"/>
              <a:t>Examples and generated dummy data</a:t>
            </a:r>
          </a:p>
          <a:p>
            <a:pPr lvl="1"/>
            <a:r>
              <a:rPr lang="en-US" dirty="0"/>
              <a:t>… random markers and virtual objects positioned relative to these markers</a:t>
            </a:r>
          </a:p>
          <a:p>
            <a:r>
              <a:rPr lang="en-US" dirty="0"/>
              <a:t>SPARQL queries to answer design goals</a:t>
            </a:r>
          </a:p>
          <a:p>
            <a:r>
              <a:rPr lang="en-US" dirty="0"/>
              <a:t>Demonstrator Web application</a:t>
            </a:r>
          </a:p>
          <a:p>
            <a:pPr lvl="1"/>
            <a:r>
              <a:rPr lang="en-US" dirty="0"/>
              <a:t>… and TypeScript library for implementing </a:t>
            </a:r>
            <a:r>
              <a:rPr lang="en-US" dirty="0" err="1"/>
              <a:t>FidMark</a:t>
            </a:r>
            <a:r>
              <a:rPr lang="en-US" dirty="0"/>
              <a:t> with js-aruco2, </a:t>
            </a:r>
            <a:r>
              <a:rPr lang="en-US" dirty="0" err="1"/>
              <a:t>OpenHPS</a:t>
            </a:r>
            <a:r>
              <a:rPr lang="en-US" dirty="0"/>
              <a:t> and </a:t>
            </a:r>
            <a:r>
              <a:rPr lang="en-US" dirty="0" err="1"/>
              <a:t>Three.js</a:t>
            </a:r>
            <a:endParaRPr lang="en-US" dirty="0"/>
          </a:p>
        </p:txBody>
      </p:sp>
      <p:sp>
        <p:nvSpPr>
          <p:cNvPr id="7" name="TextBox 6">
            <a:extLst>
              <a:ext uri="{FF2B5EF4-FFF2-40B4-BE49-F238E27FC236}">
                <a16:creationId xmlns:a16="http://schemas.microsoft.com/office/drawing/2014/main" id="{FAEDE00A-66FF-BFE5-AD0F-A838F1A04D09}"/>
              </a:ext>
            </a:extLst>
          </p:cNvPr>
          <p:cNvSpPr txBox="1"/>
          <p:nvPr/>
        </p:nvSpPr>
        <p:spPr>
          <a:xfrm>
            <a:off x="5857875" y="2014538"/>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173669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2413</TotalTime>
  <Words>2858</Words>
  <Application>Microsoft Macintosh PowerPoint</Application>
  <PresentationFormat>Widescreen</PresentationFormat>
  <Paragraphs>192</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Methodology - Design Goals</vt:lpstr>
      <vt:lpstr>Demonstrator</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103</cp:revision>
  <dcterms:created xsi:type="dcterms:W3CDTF">2024-03-01T10:02:16Z</dcterms:created>
  <dcterms:modified xsi:type="dcterms:W3CDTF">2024-05-27T19:01:27Z</dcterms:modified>
</cp:coreProperties>
</file>